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9" r:id="rId2"/>
    <p:sldId id="266" r:id="rId3"/>
    <p:sldId id="267" r:id="rId4"/>
    <p:sldId id="268" r:id="rId5"/>
    <p:sldId id="269" r:id="rId6"/>
    <p:sldId id="257" r:id="rId7"/>
    <p:sldId id="258" r:id="rId8"/>
    <p:sldId id="260" r:id="rId9"/>
    <p:sldId id="261" r:id="rId10"/>
    <p:sldId id="270" r:id="rId11"/>
    <p:sldId id="262" r:id="rId12"/>
    <p:sldId id="263" r:id="rId13"/>
    <p:sldId id="271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08"/>
    <p:restoredTop sz="96327"/>
  </p:normalViewPr>
  <p:slideViewPr>
    <p:cSldViewPr snapToGrid="0" snapToObjects="1">
      <p:cViewPr varScale="1">
        <p:scale>
          <a:sx n="117" d="100"/>
          <a:sy n="117" d="100"/>
        </p:scale>
        <p:origin x="17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1D10B7-AB0B-D849-A403-48B7BAB65E93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19FEBA-7B14-B943-9D7A-BF4607C26363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131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10B7-AB0B-D849-A403-48B7BAB65E93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FEBA-7B14-B943-9D7A-BF4607C2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57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10B7-AB0B-D849-A403-48B7BAB65E93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FEBA-7B14-B943-9D7A-BF4607C2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84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10B7-AB0B-D849-A403-48B7BAB65E93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FEBA-7B14-B943-9D7A-BF4607C2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030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1D10B7-AB0B-D849-A403-48B7BAB65E93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19FEBA-7B14-B943-9D7A-BF4607C26363}" type="slidenum">
              <a:rPr lang="nb-NO" smtClean="0"/>
              <a:t>‹#›</a:t>
            </a:fld>
            <a:endParaRPr lang="nb-NO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39387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10B7-AB0B-D849-A403-48B7BAB65E93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FEBA-7B14-B943-9D7A-BF4607C2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234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10B7-AB0B-D849-A403-48B7BAB65E93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FEBA-7B14-B943-9D7A-BF4607C2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830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10B7-AB0B-D849-A403-48B7BAB65E93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FEBA-7B14-B943-9D7A-BF4607C2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607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10B7-AB0B-D849-A403-48B7BAB65E93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9FEBA-7B14-B943-9D7A-BF4607C2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56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71D10B7-AB0B-D849-A403-48B7BAB65E93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019FEBA-7B14-B943-9D7A-BF4607C26363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4476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71D10B7-AB0B-D849-A403-48B7BAB65E93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019FEBA-7B14-B943-9D7A-BF4607C2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77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1D10B7-AB0B-D849-A403-48B7BAB65E93}" type="datetimeFigureOut">
              <a:rPr lang="nb-NO" smtClean="0"/>
              <a:t>25.04.2022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19FEBA-7B14-B943-9D7A-BF4607C26363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27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C83793-EB98-D797-21D0-C35A1BE9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Sportslig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CD3A00-F33D-1450-AEA0-CAC0B49DD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Skape en sammenheng/tråd mellom ulike partier</a:t>
            </a:r>
          </a:p>
          <a:p>
            <a:r>
              <a:rPr lang="nb-NO" dirty="0"/>
              <a:t>Retningslinjer for trenere, utøvere, foreldre…</a:t>
            </a:r>
          </a:p>
          <a:p>
            <a:r>
              <a:rPr lang="nb-NO" dirty="0"/>
              <a:t>LTAD/utviklingstrapp</a:t>
            </a:r>
          </a:p>
          <a:p>
            <a:r>
              <a:rPr lang="nb-NO" dirty="0"/>
              <a:t>Grunnlag: NSF modell, tidligere sportslige planer, LTAD-modeller fra andre land, erfaring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69F00FC-6ABF-4CBF-642A-886CF605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71" y="364124"/>
            <a:ext cx="4027714" cy="30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B62D1E-C6E9-1DF4-2F43-D5E5AF75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Para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1B3FB6-11AB-CBB7-5AED-B453367C2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Liten gruppe</a:t>
            </a:r>
          </a:p>
          <a:p>
            <a:r>
              <a:rPr lang="nb-NO" dirty="0"/>
              <a:t>Dyktige trenere</a:t>
            </a:r>
          </a:p>
          <a:p>
            <a:r>
              <a:rPr lang="nb-NO" dirty="0"/>
              <a:t>Noe vi ønsker (og bør) videreutvikle</a:t>
            </a:r>
          </a:p>
        </p:txBody>
      </p:sp>
    </p:spTree>
    <p:extLst>
      <p:ext uri="{BB962C8B-B14F-4D97-AF65-F5344CB8AC3E}">
        <p14:creationId xmlns:p14="http://schemas.microsoft.com/office/powerpoint/2010/main" val="247523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1CA5BD-E451-7BFB-3FA4-402F9C79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Jente-/ungdomsprosjekt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142771-173B-BBE0-673D-F49AFB36D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Mye gutter i øverste partier</a:t>
            </a:r>
          </a:p>
          <a:p>
            <a:r>
              <a:rPr lang="nb-NO" dirty="0"/>
              <a:t>Mye jenter blant yngre</a:t>
            </a:r>
          </a:p>
          <a:p>
            <a:r>
              <a:rPr lang="nb-NO" dirty="0"/>
              <a:t>Tilpasse trening for jenter</a:t>
            </a:r>
          </a:p>
          <a:p>
            <a:r>
              <a:rPr lang="nb-NO" dirty="0"/>
              <a:t>Minske gap mellom grupper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D1E031E-4CF8-A006-038E-999584291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865" y="2164951"/>
            <a:ext cx="3593592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2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581B28-8B36-7F69-D4F5-23B34A39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Krav/opprykk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DFE71C-1697-BE82-15F3-705741F1B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Elite: 750 poeng. Hospitering700.</a:t>
            </a:r>
          </a:p>
          <a:p>
            <a:r>
              <a:rPr lang="nb-NO" dirty="0"/>
              <a:t>NM: NMJR-krav. Fases inn.</a:t>
            </a:r>
          </a:p>
          <a:p>
            <a:r>
              <a:rPr lang="nb-NO" dirty="0"/>
              <a:t>Øvrige: vurdering nivå, oppmøte, innsats, sosiale hensyn</a:t>
            </a:r>
            <a:br>
              <a:rPr lang="nb-NO" dirty="0"/>
            </a:br>
            <a:r>
              <a:rPr lang="nb-NO" dirty="0"/>
              <a:t>-generelt: unngå tidlig seleksjon på bakgrunn av resultater</a:t>
            </a:r>
          </a:p>
        </p:txBody>
      </p:sp>
    </p:spTree>
    <p:extLst>
      <p:ext uri="{BB962C8B-B14F-4D97-AF65-F5344CB8AC3E}">
        <p14:creationId xmlns:p14="http://schemas.microsoft.com/office/powerpoint/2010/main" val="51777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E5D294-C369-FF54-C9C6-5CF6AE7A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 gruppe: UM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9A87BBA-5752-2B95-D199-FE88865D63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46359" y="1825628"/>
          <a:ext cx="7699282" cy="4351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9282">
                  <a:extLst>
                    <a:ext uri="{9D8B030D-6E8A-4147-A177-3AD203B41FA5}">
                      <a16:colId xmlns:a16="http://schemas.microsoft.com/office/drawing/2014/main" val="354691387"/>
                    </a:ext>
                  </a:extLst>
                </a:gridCol>
              </a:tblGrid>
              <a:tr h="158430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Prioritert utvikling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2766325415"/>
                  </a:ext>
                </a:extLst>
              </a:tr>
              <a:tr h="475291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Teknisk: Teknikk i alle svømmearter, inkludert start, vending undervannsarbeid . 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Fysisk: Hurtighet og utholdenhet i vann. Systematisk styrke og sirkeltrening på land. </a:t>
                      </a:r>
                    </a:p>
                    <a:p>
                      <a:r>
                        <a:rPr lang="nb-NO" sz="1000">
                          <a:effectLst/>
                        </a:rPr>
                        <a:t>Mentalt: Idrettsglede, oppgave-/prosessfokus, indre motivasjon, mestringsfølelse, nysgjerrighet/kreativitet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732221752"/>
                  </a:ext>
                </a:extLst>
              </a:tr>
              <a:tr h="158430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Treningsmåte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2437721785"/>
                  </a:ext>
                </a:extLst>
              </a:tr>
              <a:tr h="792152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Teknisk: Videreutvikling av teknikk og ferdigheter, strukturert bruk av drills, regelmessig filming (1x/halvår)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 Fysisk: Mer fokusert og strukturert utholdenhet, en del hurtighet .Landtrening med fokus styrke, bevegelighet og kroppskontroll. Noe mer konkurranselik trening (anaerob).</a:t>
                      </a:r>
                      <a:br>
                        <a:rPr lang="nb-NO" sz="1000">
                          <a:effectLst/>
                        </a:rPr>
                      </a:br>
                      <a:r>
                        <a:rPr lang="nb-NO" sz="1000">
                          <a:effectLst/>
                        </a:rPr>
                        <a:t>Mentalt: Alle blir sett og hørt, tilpasse til nivå, plass til kreativitet , noe mulighet til påvirkning, kunne forklare tekniske detaljer og treningsmetoder, kunne komme med forslag til treningsinnhold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3704407374"/>
                  </a:ext>
                </a:extLst>
              </a:tr>
              <a:tr h="158430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Antall økter/mengde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3436603579"/>
                  </a:ext>
                </a:extLst>
              </a:tr>
              <a:tr h="475291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6-8 økter pr uke a 120-140min inkludert landtrening</a:t>
                      </a:r>
                    </a:p>
                    <a:p>
                      <a:r>
                        <a:rPr lang="nb-NO" sz="1000">
                          <a:effectLst/>
                        </a:rPr>
                        <a:t>2500-6000 meter pr økt</a:t>
                      </a:r>
                    </a:p>
                    <a:p>
                      <a:r>
                        <a:rPr lang="nb-NO" sz="1000">
                          <a:effectLst/>
                        </a:rPr>
                        <a:t>25-40 km i uken (etter hvert samling med opp til 50k)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654929928"/>
                  </a:ext>
                </a:extLst>
              </a:tr>
              <a:tr h="158430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Konkurranser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1003520974"/>
                  </a:ext>
                </a:extLst>
              </a:tr>
              <a:tr h="475291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ÅM</a:t>
                      </a:r>
                    </a:p>
                    <a:p>
                      <a:r>
                        <a:rPr lang="nb-NO" sz="1000">
                          <a:effectLst/>
                        </a:rPr>
                        <a:t>UM</a:t>
                      </a:r>
                    </a:p>
                    <a:p>
                      <a:r>
                        <a:rPr lang="nb-NO" sz="1000">
                          <a:effectLst/>
                        </a:rPr>
                        <a:t>Nasjonale konkurranser. En internasjonal konkurranse pr år (Sve, DK, eller lignende)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1600027287"/>
                  </a:ext>
                </a:extLst>
              </a:tr>
              <a:tr h="158430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Samlinger/leire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1512002850"/>
                  </a:ext>
                </a:extLst>
              </a:tr>
              <a:tr h="390575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2-3 treningsleire pr år. Ekstra helgesamling.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1012322596"/>
                  </a:ext>
                </a:extLst>
              </a:tr>
              <a:tr h="158430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Tester</a:t>
                      </a:r>
                      <a:endParaRPr lang="nb-NO" sz="1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661224993"/>
                  </a:ext>
                </a:extLst>
              </a:tr>
              <a:tr h="792152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50 ben</a:t>
                      </a:r>
                      <a:endParaRPr lang="nb-NO" sz="1000" dirty="0">
                        <a:effectLst/>
                      </a:endParaRPr>
                    </a:p>
                    <a:p>
                      <a:r>
                        <a:rPr lang="en-US" sz="1000" dirty="0">
                          <a:effectLst/>
                        </a:rPr>
                        <a:t>15 start</a:t>
                      </a:r>
                      <a:endParaRPr lang="nb-NO" sz="1000" dirty="0">
                        <a:effectLst/>
                      </a:endParaRPr>
                    </a:p>
                    <a:p>
                      <a:r>
                        <a:rPr lang="en-US" sz="1000" dirty="0">
                          <a:effectLst/>
                        </a:rPr>
                        <a:t>25 kick</a:t>
                      </a:r>
                      <a:endParaRPr lang="nb-NO" sz="1000" dirty="0">
                        <a:effectLst/>
                      </a:endParaRPr>
                    </a:p>
                    <a:p>
                      <a:r>
                        <a:rPr lang="en-US" sz="1000" dirty="0">
                          <a:effectLst/>
                        </a:rPr>
                        <a:t>3x25 </a:t>
                      </a:r>
                      <a:r>
                        <a:rPr lang="en-US" sz="1000" dirty="0" err="1">
                          <a:effectLst/>
                        </a:rPr>
                        <a:t>st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oppe</a:t>
                      </a:r>
                      <a:endParaRPr lang="nb-NO" sz="1000" dirty="0">
                        <a:effectLst/>
                      </a:endParaRPr>
                    </a:p>
                    <a:p>
                      <a:r>
                        <a:rPr lang="nb-NO" sz="1000" dirty="0">
                          <a:effectLst/>
                        </a:rPr>
                        <a:t>400 c</a:t>
                      </a:r>
                      <a:endParaRPr lang="nb-NO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59411" marR="59411" marT="0" marB="0"/>
                </a:tc>
                <a:extLst>
                  <a:ext uri="{0D108BD9-81ED-4DB2-BD59-A6C34878D82A}">
                    <a16:rowId xmlns:a16="http://schemas.microsoft.com/office/drawing/2014/main" val="231474342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1359B5B-B9F1-E983-5F57-7D1279080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UM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3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21BB9F-220D-F9B3-A560-B1A07264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Gruppehåndbok/manual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1B0F5D-C4C7-D675-FF3D-20E7D17F4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Trenere skal bidra med å utvikle disse for de enkelte grupper</a:t>
            </a:r>
          </a:p>
          <a:p>
            <a:r>
              <a:rPr lang="nb-NO" dirty="0"/>
              <a:t>Mål</a:t>
            </a:r>
          </a:p>
          <a:p>
            <a:r>
              <a:rPr lang="nb-NO" dirty="0"/>
              <a:t>Forventninger</a:t>
            </a:r>
          </a:p>
          <a:p>
            <a:r>
              <a:rPr lang="nb-NO" dirty="0"/>
              <a:t>Spilleregler</a:t>
            </a:r>
          </a:p>
          <a:p>
            <a:r>
              <a:rPr lang="nb-NO" dirty="0"/>
              <a:t>Opplegg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4784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21863C-3D92-1CC0-B004-F9DEE26C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Annet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5F5AD9-999F-8E87-E810-9CB69E05F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Instrukser for utøvere, trenere, foreldre</a:t>
            </a:r>
          </a:p>
          <a:p>
            <a:r>
              <a:rPr lang="nb-NO" dirty="0"/>
              <a:t>Litt faglig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377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2CB91C-1663-62CB-8A85-43AC74D56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1E003F-B8F7-A1BF-7C9E-F7153F585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”BSV skal fortsette å være den mest fremgangsrike svømmeklubben i Norge”</a:t>
            </a:r>
            <a:r>
              <a:rPr lang="nb-NO" dirty="0"/>
              <a:t> 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03920AB-3328-EB80-A59D-19E22E846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43" y="3260396"/>
            <a:ext cx="5725886" cy="32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2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32C72E-4DD7-B9DD-2477-C4EA2F0E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i="1" dirty="0"/>
              <a:t>3.2	Delmål: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A414F5-4606-119B-8D70-4A4099F0D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b-NO" dirty="0"/>
              <a:t>Medalje OL i 2024.</a:t>
            </a:r>
          </a:p>
          <a:p>
            <a:pPr lvl="0"/>
            <a:r>
              <a:rPr lang="nb-NO" dirty="0"/>
              <a:t>Vi skal være blant de tre beste klubbene på alle mesterskap i hele perioden </a:t>
            </a:r>
          </a:p>
          <a:p>
            <a:pPr lvl="0"/>
            <a:r>
              <a:rPr lang="nb-NO" dirty="0"/>
              <a:t>Være den klubb som setter flest norske rekorder (utvikling)</a:t>
            </a:r>
          </a:p>
          <a:p>
            <a:pPr lvl="0"/>
            <a:r>
              <a:rPr lang="nb-NO" dirty="0"/>
              <a:t>Få antall lisensierte utøvere over 250.</a:t>
            </a:r>
          </a:p>
          <a:p>
            <a:pPr lvl="0"/>
            <a:r>
              <a:rPr lang="nb-NO" dirty="0"/>
              <a:t>Ha et kvalitativt alternativ på breddesiden med Speed-Up og T-grupper med kvalifiserte og motiverte trenere.</a:t>
            </a:r>
          </a:p>
          <a:p>
            <a:pPr lvl="0"/>
            <a:r>
              <a:rPr lang="nb-NO" dirty="0"/>
              <a:t>Få opp 1-2 nye elitesvømmere pr år.</a:t>
            </a:r>
          </a:p>
          <a:p>
            <a:pPr lvl="0"/>
            <a:r>
              <a:rPr lang="nb-NO" dirty="0"/>
              <a:t>Klubben skal fortsette å være attraktiv å søke seg til (av sportslige årsaker) for utøvere utenfra. </a:t>
            </a:r>
          </a:p>
          <a:p>
            <a:pPr lvl="0"/>
            <a:r>
              <a:rPr lang="nb-NO" dirty="0"/>
              <a:t>Trivsel for utøvere og ansatte.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5D6AF00-8F7E-57A4-850E-8C7E8FFBB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414" y="382385"/>
            <a:ext cx="2868386" cy="19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6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9ABD12-C476-3B91-FE34-A181D768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1" dirty="0"/>
              <a:t>3.3	Konsekvenser av målsetning: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6C0B68-A62C-CD96-7AF6-4C592347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Økonomiske ressurser for tilrettelegging av toppidrett og for å ta ned kostnad for konkurransesvømmere.</a:t>
            </a:r>
          </a:p>
          <a:p>
            <a:pPr lvl="0"/>
            <a:r>
              <a:rPr lang="nb-NO" dirty="0"/>
              <a:t>Engasjement for at vi skal være en toppklubb i hele klubben</a:t>
            </a:r>
          </a:p>
          <a:p>
            <a:pPr lvl="0"/>
            <a:r>
              <a:rPr lang="nb-NO" dirty="0"/>
              <a:t>Inspirert og strukturert jobbing av alle i trenerteamet, også i breddesporet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105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0AC5C4-200C-1D91-AA79-EE921EEA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Strategi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E39965-7247-2A3B-245F-3BF6297A0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Organisering av grupper.</a:t>
            </a:r>
            <a:br>
              <a:rPr lang="nb-NO" dirty="0"/>
            </a:br>
            <a:r>
              <a:rPr lang="nb-NO" dirty="0"/>
              <a:t>Videreutvikling av gruppestruktur. Blant annet ved å skille jenter og gutter noe mer og tilby enda bedre trening.</a:t>
            </a:r>
          </a:p>
          <a:p>
            <a:r>
              <a:rPr lang="nb-NO" dirty="0"/>
              <a:t>Videreutvikle samordning svømmeskole - treningsgrupper</a:t>
            </a:r>
          </a:p>
          <a:p>
            <a:r>
              <a:rPr lang="nb-NO" dirty="0"/>
              <a:t>Kompetanseoverføring mellom trenere</a:t>
            </a:r>
          </a:p>
          <a:p>
            <a:r>
              <a:rPr lang="nb-NO" dirty="0"/>
              <a:t>Utdanning, videre-/etterutdanning, samt mulighet for å delta på konferanser, konkurranser og </a:t>
            </a:r>
            <a:r>
              <a:rPr lang="nb-NO" dirty="0" err="1"/>
              <a:t>evt</a:t>
            </a:r>
            <a:r>
              <a:rPr lang="nb-NO" dirty="0"/>
              <a:t> samlinger..</a:t>
            </a:r>
          </a:p>
          <a:p>
            <a:r>
              <a:rPr lang="nb-NO" dirty="0"/>
              <a:t>En utviklingstrapp som gir forutsetninger for å kunne skape mestring og mulighet for topp-prestasjoner på nasjonalt og internasjonalt nivå og en implementering/hverdagskultur som gjenspeiler målsetningen hos både trenere og utøvere.</a:t>
            </a:r>
          </a:p>
          <a:p>
            <a:r>
              <a:rPr lang="nb-NO" dirty="0"/>
              <a:t>Utdanning av utøvere og foreldre.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183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C32BD9-2AEC-784F-926F-D05728AF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44" y="0"/>
            <a:ext cx="10508087" cy="669701"/>
          </a:xfrm>
        </p:spPr>
        <p:txBody>
          <a:bodyPr>
            <a:normAutofit fontScale="90000"/>
          </a:bodyPr>
          <a:lstStyle/>
          <a:p>
            <a:r>
              <a:rPr lang="nb-NO" dirty="0"/>
              <a:t>Utviklingstrapp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FB34F320-87A4-C340-B603-16C2F0CCE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702905"/>
              </p:ext>
            </p:extLst>
          </p:nvPr>
        </p:nvGraphicFramePr>
        <p:xfrm>
          <a:off x="399246" y="669702"/>
          <a:ext cx="11794164" cy="619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333">
                  <a:extLst>
                    <a:ext uri="{9D8B030D-6E8A-4147-A177-3AD203B41FA5}">
                      <a16:colId xmlns:a16="http://schemas.microsoft.com/office/drawing/2014/main" val="1322034831"/>
                    </a:ext>
                  </a:extLst>
                </a:gridCol>
                <a:gridCol w="2317276">
                  <a:extLst>
                    <a:ext uri="{9D8B030D-6E8A-4147-A177-3AD203B41FA5}">
                      <a16:colId xmlns:a16="http://schemas.microsoft.com/office/drawing/2014/main" val="4108701513"/>
                    </a:ext>
                  </a:extLst>
                </a:gridCol>
                <a:gridCol w="2317276">
                  <a:extLst>
                    <a:ext uri="{9D8B030D-6E8A-4147-A177-3AD203B41FA5}">
                      <a16:colId xmlns:a16="http://schemas.microsoft.com/office/drawing/2014/main" val="1373302829"/>
                    </a:ext>
                  </a:extLst>
                </a:gridCol>
                <a:gridCol w="4626279">
                  <a:extLst>
                    <a:ext uri="{9D8B030D-6E8A-4147-A177-3AD203B41FA5}">
                      <a16:colId xmlns:a16="http://schemas.microsoft.com/office/drawing/2014/main" val="407633611"/>
                    </a:ext>
                  </a:extLst>
                </a:gridCol>
              </a:tblGrid>
              <a:tr h="413444">
                <a:tc>
                  <a:txBody>
                    <a:bodyPr/>
                    <a:lstStyle/>
                    <a:p>
                      <a:r>
                        <a:rPr lang="nb-NO" dirty="0"/>
                        <a:t>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Grupper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630996"/>
                  </a:ext>
                </a:extLst>
              </a:tr>
              <a:tr h="621782">
                <a:tc>
                  <a:txBody>
                    <a:bodyPr/>
                    <a:lstStyle/>
                    <a:p>
                      <a:r>
                        <a:rPr lang="nb-NO" dirty="0"/>
                        <a:t>Aktiv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0-5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Småbarnssvømming</a:t>
                      </a:r>
                      <a:r>
                        <a:rPr lang="nb-NO" dirty="0"/>
                        <a:t>/Begynnerkurs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Bli kjent med , trygg med og glad i bevegelse i vann &amp; på 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871619"/>
                  </a:ext>
                </a:extLst>
              </a:tr>
              <a:tr h="888260">
                <a:tc>
                  <a:txBody>
                    <a:bodyPr/>
                    <a:lstStyle/>
                    <a:p>
                      <a:r>
                        <a:rPr lang="nb-NO" dirty="0" err="1"/>
                        <a:t>Fundamentals</a:t>
                      </a:r>
                      <a:endParaRPr lang="nb-NO" dirty="0"/>
                    </a:p>
                    <a:p>
                      <a:r>
                        <a:rPr lang="nb-NO" dirty="0"/>
                        <a:t>Motorisk basisopplæring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J6-8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G6-9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Videregående kurs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Grunnleggende teknikk i alle svømmearter, starter, vendinger.</a:t>
                      </a:r>
                    </a:p>
                    <a:p>
                      <a:r>
                        <a:rPr lang="nb-NO" dirty="0"/>
                        <a:t>Lære adferd og regler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82300"/>
                  </a:ext>
                </a:extLst>
              </a:tr>
              <a:tr h="621782">
                <a:tc>
                  <a:txBody>
                    <a:bodyPr/>
                    <a:lstStyle/>
                    <a:p>
                      <a:r>
                        <a:rPr lang="nb-NO" dirty="0"/>
                        <a:t>Lære å trene</a:t>
                      </a:r>
                    </a:p>
                    <a:p>
                      <a:r>
                        <a:rPr lang="nb-NO" dirty="0"/>
                        <a:t>Basistrening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J8-11</a:t>
                      </a:r>
                    </a:p>
                    <a:p>
                      <a:r>
                        <a:rPr lang="nb-NO" dirty="0"/>
                        <a:t>G9-12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R-grupper, K-start,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Fortsatt </a:t>
                      </a:r>
                      <a:r>
                        <a:rPr lang="nb-NO" dirty="0" err="1"/>
                        <a:t>teknikkinnlæreing</a:t>
                      </a:r>
                      <a:r>
                        <a:rPr lang="nb-NO" dirty="0"/>
                        <a:t> og begynne å lære å trene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611470"/>
                  </a:ext>
                </a:extLst>
              </a:tr>
              <a:tr h="1154738">
                <a:tc>
                  <a:txBody>
                    <a:bodyPr/>
                    <a:lstStyle/>
                    <a:p>
                      <a:r>
                        <a:rPr lang="nb-NO" dirty="0"/>
                        <a:t>Trene for å trene</a:t>
                      </a:r>
                    </a:p>
                    <a:p>
                      <a:r>
                        <a:rPr lang="nb-NO" dirty="0"/>
                        <a:t>Oppbyggingstrening</a:t>
                      </a:r>
                    </a:p>
                    <a:p>
                      <a:r>
                        <a:rPr lang="nb-NO" dirty="0"/>
                        <a:t>«</a:t>
                      </a:r>
                      <a:r>
                        <a:rPr lang="nb-NO" dirty="0" err="1"/>
                        <a:t>Building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the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engine</a:t>
                      </a:r>
                      <a:r>
                        <a:rPr lang="nb-NO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J12-15</a:t>
                      </a:r>
                    </a:p>
                    <a:p>
                      <a:r>
                        <a:rPr lang="nb-NO" dirty="0"/>
                        <a:t>G13-16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LÅMØ 1-3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UM 1, UM 2, K1y</a:t>
                      </a:r>
                    </a:p>
                    <a:p>
                      <a:br>
                        <a:rPr lang="nb-NO" dirty="0"/>
                      </a:b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Teknikkutvikling kombinert med målrettet, alderstilpasset fysisk trening og gradvis progresjon i treningsbelastning. </a:t>
                      </a:r>
                      <a:r>
                        <a:rPr lang="nb-NO" dirty="0" err="1"/>
                        <a:t>Differnsiering</a:t>
                      </a:r>
                      <a:r>
                        <a:rPr lang="nb-NO" dirty="0"/>
                        <a:t> gutter-jenter.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366880"/>
                  </a:ext>
                </a:extLst>
              </a:tr>
              <a:tr h="1122379">
                <a:tc>
                  <a:txBody>
                    <a:bodyPr/>
                    <a:lstStyle/>
                    <a:p>
                      <a:r>
                        <a:rPr lang="nb-NO" dirty="0"/>
                        <a:t>Trene for å konkurrere</a:t>
                      </a:r>
                    </a:p>
                    <a:p>
                      <a:r>
                        <a:rPr lang="nb-NO" dirty="0"/>
                        <a:t>«Optimizing </a:t>
                      </a:r>
                      <a:r>
                        <a:rPr lang="nb-NO" dirty="0" err="1"/>
                        <a:t>the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engine</a:t>
                      </a:r>
                      <a:r>
                        <a:rPr lang="nb-NO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J15-21+</a:t>
                      </a:r>
                      <a:br>
                        <a:rPr lang="nb-NO" dirty="0"/>
                      </a:br>
                      <a:r>
                        <a:rPr lang="nb-NO" dirty="0"/>
                        <a:t>G16-21+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Nasjonalt ungdoms-/juniornivå. Forberedende elitetrening. Delvis individualisering.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66984"/>
                  </a:ext>
                </a:extLst>
              </a:tr>
              <a:tr h="621782">
                <a:tc>
                  <a:txBody>
                    <a:bodyPr/>
                    <a:lstStyle/>
                    <a:p>
                      <a:r>
                        <a:rPr lang="nb-NO" dirty="0"/>
                        <a:t>Trene for å prestere</a:t>
                      </a:r>
                    </a:p>
                    <a:p>
                      <a:r>
                        <a:rPr lang="nb-NO" dirty="0"/>
                        <a:t>«</a:t>
                      </a:r>
                      <a:r>
                        <a:rPr lang="nb-NO" dirty="0" err="1"/>
                        <a:t>Maximizing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the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engine</a:t>
                      </a:r>
                      <a:r>
                        <a:rPr lang="nb-NO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J16+</a:t>
                      </a:r>
                    </a:p>
                    <a:p>
                      <a:r>
                        <a:rPr lang="nb-NO" dirty="0"/>
                        <a:t>G18+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Nasjonalt og internasjonalt toppnivå.</a:t>
                      </a:r>
                    </a:p>
                    <a:p>
                      <a:r>
                        <a:rPr lang="nb-NO" dirty="0"/>
                        <a:t>Individualisert trening.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975993"/>
                  </a:ext>
                </a:extLst>
              </a:tr>
              <a:tr h="621782">
                <a:tc>
                  <a:txBody>
                    <a:bodyPr/>
                    <a:lstStyle/>
                    <a:p>
                      <a:r>
                        <a:rPr lang="nb-NO" dirty="0"/>
                        <a:t>Aktiv for livet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Hele spekteret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Speed-up, T, Masters/trim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Helsebringende aktivitet og treningsglede livet 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19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46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78480A-CE01-634C-8D65-6EAB1D7D7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35" y="231820"/>
            <a:ext cx="11694017" cy="6452315"/>
          </a:xfrm>
        </p:spPr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Avrundet rektangel 3">
            <a:extLst>
              <a:ext uri="{FF2B5EF4-FFF2-40B4-BE49-F238E27FC236}">
                <a16:creationId xmlns:a16="http://schemas.microsoft.com/office/drawing/2014/main" id="{532B782A-B4D3-754C-98DB-58F498C17CA6}"/>
              </a:ext>
            </a:extLst>
          </p:cNvPr>
          <p:cNvSpPr/>
          <p:nvPr/>
        </p:nvSpPr>
        <p:spPr>
          <a:xfrm>
            <a:off x="3342069" y="640725"/>
            <a:ext cx="18030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Elite</a:t>
            </a:r>
          </a:p>
          <a:p>
            <a:pPr algn="ctr"/>
            <a:r>
              <a:rPr lang="nb-NO" dirty="0"/>
              <a:t>Ant: 8-12</a:t>
            </a:r>
          </a:p>
          <a:p>
            <a:pPr algn="ctr"/>
            <a:endParaRPr lang="nb-NO" dirty="0"/>
          </a:p>
        </p:txBody>
      </p: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06F91A07-4E02-6341-A853-382D1F4B3826}"/>
              </a:ext>
            </a:extLst>
          </p:cNvPr>
          <p:cNvSpPr/>
          <p:nvPr/>
        </p:nvSpPr>
        <p:spPr>
          <a:xfrm>
            <a:off x="3342069" y="1857748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NM</a:t>
            </a:r>
            <a:br>
              <a:rPr lang="nb-NO" dirty="0"/>
            </a:br>
            <a:r>
              <a:rPr lang="nb-NO" dirty="0"/>
              <a:t>Ant: 12-15</a:t>
            </a:r>
          </a:p>
        </p:txBody>
      </p:sp>
      <p:sp>
        <p:nvSpPr>
          <p:cNvPr id="9" name="Avrundet rektangel 8">
            <a:extLst>
              <a:ext uri="{FF2B5EF4-FFF2-40B4-BE49-F238E27FC236}">
                <a16:creationId xmlns:a16="http://schemas.microsoft.com/office/drawing/2014/main" id="{DD18C4FD-3E11-254E-B1B1-C7FCEEBCE6E6}"/>
              </a:ext>
            </a:extLst>
          </p:cNvPr>
          <p:cNvSpPr/>
          <p:nvPr/>
        </p:nvSpPr>
        <p:spPr>
          <a:xfrm>
            <a:off x="1186466" y="2833942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UMJ1</a:t>
            </a:r>
            <a:br>
              <a:rPr lang="nb-NO" dirty="0"/>
            </a:br>
            <a:r>
              <a:rPr lang="nb-NO" dirty="0"/>
              <a:t>Ant: 15-20</a:t>
            </a:r>
          </a:p>
        </p:txBody>
      </p:sp>
      <p:sp>
        <p:nvSpPr>
          <p:cNvPr id="10" name="Avrundet rektangel 9">
            <a:extLst>
              <a:ext uri="{FF2B5EF4-FFF2-40B4-BE49-F238E27FC236}">
                <a16:creationId xmlns:a16="http://schemas.microsoft.com/office/drawing/2014/main" id="{D42533A6-B742-D348-8D5D-6B0201F72317}"/>
              </a:ext>
            </a:extLst>
          </p:cNvPr>
          <p:cNvSpPr/>
          <p:nvPr/>
        </p:nvSpPr>
        <p:spPr>
          <a:xfrm>
            <a:off x="3342069" y="2833942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UMG</a:t>
            </a:r>
          </a:p>
          <a:p>
            <a:pPr algn="ctr"/>
            <a:r>
              <a:rPr lang="nb-NO" dirty="0"/>
              <a:t>Ant:15-20</a:t>
            </a:r>
          </a:p>
        </p:txBody>
      </p:sp>
      <p:sp>
        <p:nvSpPr>
          <p:cNvPr id="11" name="Avrundet rektangel 10">
            <a:extLst>
              <a:ext uri="{FF2B5EF4-FFF2-40B4-BE49-F238E27FC236}">
                <a16:creationId xmlns:a16="http://schemas.microsoft.com/office/drawing/2014/main" id="{64E86688-EC50-214B-BB03-D976016BB3BF}"/>
              </a:ext>
            </a:extLst>
          </p:cNvPr>
          <p:cNvSpPr/>
          <p:nvPr/>
        </p:nvSpPr>
        <p:spPr>
          <a:xfrm>
            <a:off x="5566892" y="2838184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UMJ2</a:t>
            </a:r>
            <a:br>
              <a:rPr lang="nb-NO" dirty="0"/>
            </a:br>
            <a:r>
              <a:rPr lang="nb-NO" dirty="0"/>
              <a:t>Ant: 15-20</a:t>
            </a:r>
          </a:p>
        </p:txBody>
      </p:sp>
      <p:sp>
        <p:nvSpPr>
          <p:cNvPr id="12" name="Avrundet rektangel 11">
            <a:extLst>
              <a:ext uri="{FF2B5EF4-FFF2-40B4-BE49-F238E27FC236}">
                <a16:creationId xmlns:a16="http://schemas.microsoft.com/office/drawing/2014/main" id="{C12A4BA7-BD34-394B-8030-330ECD1856C0}"/>
              </a:ext>
            </a:extLst>
          </p:cNvPr>
          <p:cNvSpPr/>
          <p:nvPr/>
        </p:nvSpPr>
        <p:spPr>
          <a:xfrm>
            <a:off x="4323551" y="3717763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LÅMØ1</a:t>
            </a:r>
            <a:br>
              <a:rPr lang="nb-NO" dirty="0"/>
            </a:br>
            <a:r>
              <a:rPr lang="nb-NO" dirty="0"/>
              <a:t>Ant:20</a:t>
            </a:r>
          </a:p>
        </p:txBody>
      </p:sp>
      <p:sp>
        <p:nvSpPr>
          <p:cNvPr id="13" name="Avrundet rektangel 12">
            <a:extLst>
              <a:ext uri="{FF2B5EF4-FFF2-40B4-BE49-F238E27FC236}">
                <a16:creationId xmlns:a16="http://schemas.microsoft.com/office/drawing/2014/main" id="{E066248F-0C3B-0541-9588-12CFB8FC9D61}"/>
              </a:ext>
            </a:extLst>
          </p:cNvPr>
          <p:cNvSpPr/>
          <p:nvPr/>
        </p:nvSpPr>
        <p:spPr>
          <a:xfrm>
            <a:off x="2642446" y="3803700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LÅMØ2</a:t>
            </a:r>
            <a:br>
              <a:rPr lang="nb-NO" dirty="0"/>
            </a:br>
            <a:r>
              <a:rPr lang="nb-NO" dirty="0"/>
              <a:t>Ant:20</a:t>
            </a:r>
          </a:p>
        </p:txBody>
      </p:sp>
      <p:sp>
        <p:nvSpPr>
          <p:cNvPr id="14" name="Avrundet rektangel 13">
            <a:extLst>
              <a:ext uri="{FF2B5EF4-FFF2-40B4-BE49-F238E27FC236}">
                <a16:creationId xmlns:a16="http://schemas.microsoft.com/office/drawing/2014/main" id="{70A22C04-9C37-1B40-9229-874139166C21}"/>
              </a:ext>
            </a:extLst>
          </p:cNvPr>
          <p:cNvSpPr/>
          <p:nvPr/>
        </p:nvSpPr>
        <p:spPr>
          <a:xfrm>
            <a:off x="961341" y="3976261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LÅMØ3</a:t>
            </a:r>
            <a:br>
              <a:rPr lang="nb-NO" dirty="0"/>
            </a:br>
            <a:r>
              <a:rPr lang="nb-NO" dirty="0"/>
              <a:t>Ant:20</a:t>
            </a:r>
          </a:p>
        </p:txBody>
      </p:sp>
      <p:sp>
        <p:nvSpPr>
          <p:cNvPr id="15" name="Avrundet rektangel 14">
            <a:extLst>
              <a:ext uri="{FF2B5EF4-FFF2-40B4-BE49-F238E27FC236}">
                <a16:creationId xmlns:a16="http://schemas.microsoft.com/office/drawing/2014/main" id="{2735B3E3-8D8A-0847-B358-1B9AD8270BE5}"/>
              </a:ext>
            </a:extLst>
          </p:cNvPr>
          <p:cNvSpPr/>
          <p:nvPr/>
        </p:nvSpPr>
        <p:spPr>
          <a:xfrm>
            <a:off x="323037" y="5868774"/>
            <a:ext cx="138570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R6</a:t>
            </a:r>
            <a:br>
              <a:rPr lang="nb-NO" dirty="0"/>
            </a:br>
            <a:r>
              <a:rPr lang="nb-NO" dirty="0"/>
              <a:t>Ant: 15</a:t>
            </a:r>
          </a:p>
        </p:txBody>
      </p:sp>
      <p:sp>
        <p:nvSpPr>
          <p:cNvPr id="19" name="Avrundet rektangel 18">
            <a:extLst>
              <a:ext uri="{FF2B5EF4-FFF2-40B4-BE49-F238E27FC236}">
                <a16:creationId xmlns:a16="http://schemas.microsoft.com/office/drawing/2014/main" id="{34C256DE-5A93-D149-B5DC-3D2AFC2C4FCF}"/>
              </a:ext>
            </a:extLst>
          </p:cNvPr>
          <p:cNvSpPr/>
          <p:nvPr/>
        </p:nvSpPr>
        <p:spPr>
          <a:xfrm>
            <a:off x="2892154" y="4754961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Kstart</a:t>
            </a:r>
            <a:br>
              <a:rPr lang="nb-NO" dirty="0"/>
            </a:br>
            <a:r>
              <a:rPr lang="nb-NO" dirty="0"/>
              <a:t>Ant:25</a:t>
            </a:r>
          </a:p>
        </p:txBody>
      </p:sp>
      <p:sp>
        <p:nvSpPr>
          <p:cNvPr id="20" name="Avrundet rektangel 19">
            <a:extLst>
              <a:ext uri="{FF2B5EF4-FFF2-40B4-BE49-F238E27FC236}">
                <a16:creationId xmlns:a16="http://schemas.microsoft.com/office/drawing/2014/main" id="{DC027CF2-D474-654A-B326-C5B3CE149B56}"/>
              </a:ext>
            </a:extLst>
          </p:cNvPr>
          <p:cNvSpPr/>
          <p:nvPr/>
        </p:nvSpPr>
        <p:spPr>
          <a:xfrm>
            <a:off x="10001808" y="722828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Masters/trim</a:t>
            </a:r>
          </a:p>
        </p:txBody>
      </p:sp>
      <p:sp>
        <p:nvSpPr>
          <p:cNvPr id="21" name="Avrundet rektangel 20">
            <a:extLst>
              <a:ext uri="{FF2B5EF4-FFF2-40B4-BE49-F238E27FC236}">
                <a16:creationId xmlns:a16="http://schemas.microsoft.com/office/drawing/2014/main" id="{6BE9F0FB-D9EA-0B40-934C-F7B203B346DA}"/>
              </a:ext>
            </a:extLst>
          </p:cNvPr>
          <p:cNvSpPr/>
          <p:nvPr/>
        </p:nvSpPr>
        <p:spPr>
          <a:xfrm>
            <a:off x="10001808" y="1909000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T1</a:t>
            </a:r>
            <a:br>
              <a:rPr lang="nb-NO" dirty="0"/>
            </a:br>
            <a:r>
              <a:rPr lang="nb-NO" dirty="0"/>
              <a:t>Ant: 15-20</a:t>
            </a:r>
          </a:p>
        </p:txBody>
      </p:sp>
      <p:sp>
        <p:nvSpPr>
          <p:cNvPr id="22" name="Avrundet rektangel 21">
            <a:extLst>
              <a:ext uri="{FF2B5EF4-FFF2-40B4-BE49-F238E27FC236}">
                <a16:creationId xmlns:a16="http://schemas.microsoft.com/office/drawing/2014/main" id="{8E2CF87E-90FB-6B44-9626-6774B297456B}"/>
              </a:ext>
            </a:extLst>
          </p:cNvPr>
          <p:cNvSpPr/>
          <p:nvPr/>
        </p:nvSpPr>
        <p:spPr>
          <a:xfrm>
            <a:off x="10039080" y="2907109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T2</a:t>
            </a:r>
            <a:br>
              <a:rPr lang="nb-NO" dirty="0"/>
            </a:br>
            <a:r>
              <a:rPr lang="nb-NO" dirty="0"/>
              <a:t>Ant: 15</a:t>
            </a:r>
          </a:p>
        </p:txBody>
      </p:sp>
      <p:sp>
        <p:nvSpPr>
          <p:cNvPr id="23" name="Avrundet rektangel 22">
            <a:extLst>
              <a:ext uri="{FF2B5EF4-FFF2-40B4-BE49-F238E27FC236}">
                <a16:creationId xmlns:a16="http://schemas.microsoft.com/office/drawing/2014/main" id="{647C610E-4F58-D64F-A01E-8D8A73CD3889}"/>
              </a:ext>
            </a:extLst>
          </p:cNvPr>
          <p:cNvSpPr/>
          <p:nvPr/>
        </p:nvSpPr>
        <p:spPr>
          <a:xfrm>
            <a:off x="10066201" y="3902596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Speed Up 1</a:t>
            </a:r>
            <a:br>
              <a:rPr lang="nb-NO" dirty="0"/>
            </a:br>
            <a:r>
              <a:rPr lang="nb-NO" dirty="0"/>
              <a:t>Ant: 20</a:t>
            </a:r>
          </a:p>
        </p:txBody>
      </p:sp>
      <p:sp>
        <p:nvSpPr>
          <p:cNvPr id="24" name="Avrundet rektangel 23">
            <a:extLst>
              <a:ext uri="{FF2B5EF4-FFF2-40B4-BE49-F238E27FC236}">
                <a16:creationId xmlns:a16="http://schemas.microsoft.com/office/drawing/2014/main" id="{6FBD46AF-3CEE-6E4B-B64F-1F0E7DAA80C3}"/>
              </a:ext>
            </a:extLst>
          </p:cNvPr>
          <p:cNvSpPr/>
          <p:nvPr/>
        </p:nvSpPr>
        <p:spPr>
          <a:xfrm>
            <a:off x="10096421" y="4888961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Speed Up 2</a:t>
            </a:r>
            <a:br>
              <a:rPr lang="nb-NO" dirty="0"/>
            </a:br>
            <a:r>
              <a:rPr lang="nb-NO" dirty="0"/>
              <a:t>Ant: 20</a:t>
            </a:r>
          </a:p>
        </p:txBody>
      </p:sp>
      <p:sp>
        <p:nvSpPr>
          <p:cNvPr id="26" name="Avrundet rektangel 25">
            <a:extLst>
              <a:ext uri="{FF2B5EF4-FFF2-40B4-BE49-F238E27FC236}">
                <a16:creationId xmlns:a16="http://schemas.microsoft.com/office/drawing/2014/main" id="{36C8C666-5F2C-E94E-8BAB-149E2BDDED36}"/>
              </a:ext>
            </a:extLst>
          </p:cNvPr>
          <p:cNvSpPr/>
          <p:nvPr/>
        </p:nvSpPr>
        <p:spPr>
          <a:xfrm>
            <a:off x="1680116" y="5860301"/>
            <a:ext cx="138570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R5</a:t>
            </a:r>
            <a:br>
              <a:rPr lang="nb-NO" dirty="0"/>
            </a:br>
            <a:r>
              <a:rPr lang="nb-NO" dirty="0"/>
              <a:t>Ant: 15</a:t>
            </a:r>
          </a:p>
        </p:txBody>
      </p:sp>
      <p:sp>
        <p:nvSpPr>
          <p:cNvPr id="27" name="Avrundet rektangel 26">
            <a:extLst>
              <a:ext uri="{FF2B5EF4-FFF2-40B4-BE49-F238E27FC236}">
                <a16:creationId xmlns:a16="http://schemas.microsoft.com/office/drawing/2014/main" id="{EE52D5AC-EBCD-7E40-8AA7-81F346BB9FF3}"/>
              </a:ext>
            </a:extLst>
          </p:cNvPr>
          <p:cNvSpPr/>
          <p:nvPr/>
        </p:nvSpPr>
        <p:spPr>
          <a:xfrm>
            <a:off x="2995386" y="5623537"/>
            <a:ext cx="138570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R4</a:t>
            </a:r>
            <a:br>
              <a:rPr lang="nb-NO" dirty="0"/>
            </a:br>
            <a:r>
              <a:rPr lang="nb-NO" dirty="0"/>
              <a:t>Ant: 15</a:t>
            </a:r>
          </a:p>
        </p:txBody>
      </p:sp>
      <p:sp>
        <p:nvSpPr>
          <p:cNvPr id="30" name="Avrundet rektangel 29">
            <a:extLst>
              <a:ext uri="{FF2B5EF4-FFF2-40B4-BE49-F238E27FC236}">
                <a16:creationId xmlns:a16="http://schemas.microsoft.com/office/drawing/2014/main" id="{FFDE21D1-7737-3A48-AB88-0F803CF36663}"/>
              </a:ext>
            </a:extLst>
          </p:cNvPr>
          <p:cNvSpPr/>
          <p:nvPr/>
        </p:nvSpPr>
        <p:spPr>
          <a:xfrm>
            <a:off x="5625926" y="5334809"/>
            <a:ext cx="138570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R2</a:t>
            </a:r>
            <a:br>
              <a:rPr lang="nb-NO" dirty="0"/>
            </a:br>
            <a:r>
              <a:rPr lang="nb-NO" dirty="0"/>
              <a:t>Ant: 15</a:t>
            </a:r>
          </a:p>
        </p:txBody>
      </p:sp>
      <p:sp>
        <p:nvSpPr>
          <p:cNvPr id="31" name="Avrundet rektangel 30">
            <a:extLst>
              <a:ext uri="{FF2B5EF4-FFF2-40B4-BE49-F238E27FC236}">
                <a16:creationId xmlns:a16="http://schemas.microsoft.com/office/drawing/2014/main" id="{A2B6E270-5E94-C747-8A94-D96CE46848F2}"/>
              </a:ext>
            </a:extLst>
          </p:cNvPr>
          <p:cNvSpPr/>
          <p:nvPr/>
        </p:nvSpPr>
        <p:spPr>
          <a:xfrm>
            <a:off x="6974225" y="5252790"/>
            <a:ext cx="138570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R1</a:t>
            </a:r>
            <a:br>
              <a:rPr lang="nb-NO" dirty="0"/>
            </a:br>
            <a:r>
              <a:rPr lang="nb-NO" dirty="0"/>
              <a:t>Ant: 15</a:t>
            </a:r>
          </a:p>
        </p:txBody>
      </p:sp>
      <p:sp>
        <p:nvSpPr>
          <p:cNvPr id="32" name="Avrundet rektangel 31">
            <a:extLst>
              <a:ext uri="{FF2B5EF4-FFF2-40B4-BE49-F238E27FC236}">
                <a16:creationId xmlns:a16="http://schemas.microsoft.com/office/drawing/2014/main" id="{DCEF5541-78FD-2E40-9879-D07D54434F29}"/>
              </a:ext>
            </a:extLst>
          </p:cNvPr>
          <p:cNvSpPr/>
          <p:nvPr/>
        </p:nvSpPr>
        <p:spPr>
          <a:xfrm>
            <a:off x="4310656" y="5493677"/>
            <a:ext cx="138570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R3</a:t>
            </a:r>
            <a:br>
              <a:rPr lang="nb-NO" dirty="0"/>
            </a:br>
            <a:r>
              <a:rPr lang="nb-NO" dirty="0"/>
              <a:t>Ant: 15</a:t>
            </a:r>
          </a:p>
        </p:txBody>
      </p:sp>
      <p:sp>
        <p:nvSpPr>
          <p:cNvPr id="33" name="Avrundet rektangel 32">
            <a:extLst>
              <a:ext uri="{FF2B5EF4-FFF2-40B4-BE49-F238E27FC236}">
                <a16:creationId xmlns:a16="http://schemas.microsoft.com/office/drawing/2014/main" id="{43A1764F-7121-C145-8CC5-DE32BD29450F}"/>
              </a:ext>
            </a:extLst>
          </p:cNvPr>
          <p:cNvSpPr/>
          <p:nvPr/>
        </p:nvSpPr>
        <p:spPr>
          <a:xfrm>
            <a:off x="10096421" y="5818456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Speed Up 3</a:t>
            </a:r>
            <a:br>
              <a:rPr lang="nb-NO" dirty="0"/>
            </a:br>
            <a:r>
              <a:rPr lang="nb-NO" dirty="0"/>
              <a:t>Ant: 20</a:t>
            </a:r>
          </a:p>
        </p:txBody>
      </p:sp>
      <p:sp>
        <p:nvSpPr>
          <p:cNvPr id="34" name="Avrundet rektangel 33">
            <a:extLst>
              <a:ext uri="{FF2B5EF4-FFF2-40B4-BE49-F238E27FC236}">
                <a16:creationId xmlns:a16="http://schemas.microsoft.com/office/drawing/2014/main" id="{F4AE41CC-A6F3-644B-88D0-5D9D28A81305}"/>
              </a:ext>
            </a:extLst>
          </p:cNvPr>
          <p:cNvSpPr/>
          <p:nvPr/>
        </p:nvSpPr>
        <p:spPr>
          <a:xfrm>
            <a:off x="6982622" y="4116565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Para</a:t>
            </a:r>
            <a:br>
              <a:rPr lang="nb-NO" dirty="0"/>
            </a:br>
            <a:r>
              <a:rPr lang="nb-NO" dirty="0"/>
              <a:t>Ant: 10</a:t>
            </a:r>
          </a:p>
        </p:txBody>
      </p:sp>
      <p:sp>
        <p:nvSpPr>
          <p:cNvPr id="35" name="Parallellogram 34">
            <a:extLst>
              <a:ext uri="{FF2B5EF4-FFF2-40B4-BE49-F238E27FC236}">
                <a16:creationId xmlns:a16="http://schemas.microsoft.com/office/drawing/2014/main" id="{A241BE88-036A-1A44-BEEE-35F1A6AEFF95}"/>
              </a:ext>
            </a:extLst>
          </p:cNvPr>
          <p:cNvSpPr/>
          <p:nvPr/>
        </p:nvSpPr>
        <p:spPr>
          <a:xfrm>
            <a:off x="451544" y="371195"/>
            <a:ext cx="2126842" cy="925282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accent5">
                    <a:lumMod val="50000"/>
                  </a:schemeClr>
                </a:solidFill>
              </a:rPr>
              <a:t>Grupper BSV</a:t>
            </a:r>
          </a:p>
        </p:txBody>
      </p:sp>
      <p:sp>
        <p:nvSpPr>
          <p:cNvPr id="28" name="Avrundet rektangel 27">
            <a:extLst>
              <a:ext uri="{FF2B5EF4-FFF2-40B4-BE49-F238E27FC236}">
                <a16:creationId xmlns:a16="http://schemas.microsoft.com/office/drawing/2014/main" id="{DFEDE3F6-81F2-E042-AD62-4321088EEEEC}"/>
              </a:ext>
            </a:extLst>
          </p:cNvPr>
          <p:cNvSpPr/>
          <p:nvPr/>
        </p:nvSpPr>
        <p:spPr>
          <a:xfrm>
            <a:off x="8028416" y="734326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Triatlon voksne</a:t>
            </a:r>
          </a:p>
        </p:txBody>
      </p:sp>
      <p:sp>
        <p:nvSpPr>
          <p:cNvPr id="29" name="Avrundet rektangel 28">
            <a:extLst>
              <a:ext uri="{FF2B5EF4-FFF2-40B4-BE49-F238E27FC236}">
                <a16:creationId xmlns:a16="http://schemas.microsoft.com/office/drawing/2014/main" id="{1081D494-037E-F24C-AD47-405289E63E3D}"/>
              </a:ext>
            </a:extLst>
          </p:cNvPr>
          <p:cNvSpPr/>
          <p:nvPr/>
        </p:nvSpPr>
        <p:spPr>
          <a:xfrm>
            <a:off x="8150451" y="2833942"/>
            <a:ext cx="1738648" cy="75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Triatlon ung</a:t>
            </a:r>
            <a:br>
              <a:rPr lang="nb-NO" dirty="0"/>
            </a:br>
            <a:r>
              <a:rPr lang="nb-NO" dirty="0"/>
              <a:t>Ant: 20</a:t>
            </a:r>
          </a:p>
        </p:txBody>
      </p:sp>
      <p:sp>
        <p:nvSpPr>
          <p:cNvPr id="6" name="Pil opp 5">
            <a:extLst>
              <a:ext uri="{FF2B5EF4-FFF2-40B4-BE49-F238E27FC236}">
                <a16:creationId xmlns:a16="http://schemas.microsoft.com/office/drawing/2014/main" id="{F56DF3E9-72CD-AC46-A83C-269324E3F9F5}"/>
              </a:ext>
            </a:extLst>
          </p:cNvPr>
          <p:cNvSpPr/>
          <p:nvPr/>
        </p:nvSpPr>
        <p:spPr>
          <a:xfrm>
            <a:off x="4004437" y="1619480"/>
            <a:ext cx="465808" cy="1880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Pil opp 36">
            <a:extLst>
              <a:ext uri="{FF2B5EF4-FFF2-40B4-BE49-F238E27FC236}">
                <a16:creationId xmlns:a16="http://schemas.microsoft.com/office/drawing/2014/main" id="{94959B3E-FEF4-4947-AABB-34591BE82F88}"/>
              </a:ext>
            </a:extLst>
          </p:cNvPr>
          <p:cNvSpPr/>
          <p:nvPr/>
        </p:nvSpPr>
        <p:spPr>
          <a:xfrm>
            <a:off x="1706478" y="2596909"/>
            <a:ext cx="465808" cy="1825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Pil opp 37">
            <a:extLst>
              <a:ext uri="{FF2B5EF4-FFF2-40B4-BE49-F238E27FC236}">
                <a16:creationId xmlns:a16="http://schemas.microsoft.com/office/drawing/2014/main" id="{9809E4B7-81A5-6748-A9A8-A9C0DDABB568}"/>
              </a:ext>
            </a:extLst>
          </p:cNvPr>
          <p:cNvSpPr/>
          <p:nvPr/>
        </p:nvSpPr>
        <p:spPr>
          <a:xfrm>
            <a:off x="3964372" y="2587074"/>
            <a:ext cx="465808" cy="1825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Pil opp 38">
            <a:extLst>
              <a:ext uri="{FF2B5EF4-FFF2-40B4-BE49-F238E27FC236}">
                <a16:creationId xmlns:a16="http://schemas.microsoft.com/office/drawing/2014/main" id="{04C451D8-0FF3-8544-A54A-40CEB3421371}"/>
              </a:ext>
            </a:extLst>
          </p:cNvPr>
          <p:cNvSpPr/>
          <p:nvPr/>
        </p:nvSpPr>
        <p:spPr>
          <a:xfrm>
            <a:off x="6178899" y="2587074"/>
            <a:ext cx="465808" cy="1825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Pil opp 39">
            <a:extLst>
              <a:ext uri="{FF2B5EF4-FFF2-40B4-BE49-F238E27FC236}">
                <a16:creationId xmlns:a16="http://schemas.microsoft.com/office/drawing/2014/main" id="{20FBF2EC-1D10-1E43-996E-E664BD73E8B0}"/>
              </a:ext>
            </a:extLst>
          </p:cNvPr>
          <p:cNvSpPr/>
          <p:nvPr/>
        </p:nvSpPr>
        <p:spPr>
          <a:xfrm>
            <a:off x="2467085" y="4817783"/>
            <a:ext cx="465808" cy="1825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Pil opp 40">
            <a:extLst>
              <a:ext uri="{FF2B5EF4-FFF2-40B4-BE49-F238E27FC236}">
                <a16:creationId xmlns:a16="http://schemas.microsoft.com/office/drawing/2014/main" id="{0D296E7F-B476-B94F-95EE-62B31BF53ECD}"/>
              </a:ext>
            </a:extLst>
          </p:cNvPr>
          <p:cNvSpPr/>
          <p:nvPr/>
        </p:nvSpPr>
        <p:spPr>
          <a:xfrm>
            <a:off x="5080450" y="3442600"/>
            <a:ext cx="465808" cy="1825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Pil opp 41">
            <a:extLst>
              <a:ext uri="{FF2B5EF4-FFF2-40B4-BE49-F238E27FC236}">
                <a16:creationId xmlns:a16="http://schemas.microsoft.com/office/drawing/2014/main" id="{D0F733FE-1B05-5F49-AA06-5326F294F14D}"/>
              </a:ext>
            </a:extLst>
          </p:cNvPr>
          <p:cNvSpPr/>
          <p:nvPr/>
        </p:nvSpPr>
        <p:spPr>
          <a:xfrm>
            <a:off x="6265214" y="4798017"/>
            <a:ext cx="465808" cy="3268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52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B19114-AAD7-7BC5-2B84-23A35C69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Elite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1F79B3-58A7-E19A-48CA-463F12AB1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Toppidrett</a:t>
            </a:r>
          </a:p>
          <a:p>
            <a:r>
              <a:rPr lang="nb-NO" dirty="0"/>
              <a:t>Forbilder</a:t>
            </a:r>
          </a:p>
          <a:p>
            <a:r>
              <a:rPr lang="nb-NO" dirty="0"/>
              <a:t>Kompetanse</a:t>
            </a:r>
          </a:p>
          <a:p>
            <a:r>
              <a:rPr lang="nb-NO" dirty="0"/>
              <a:t>17 internasjonale medaljer</a:t>
            </a:r>
          </a:p>
          <a:p>
            <a:r>
              <a:rPr lang="nb-NO" dirty="0"/>
              <a:t>Beste klubb 8 ganger siden 2007</a:t>
            </a:r>
          </a:p>
          <a:p>
            <a:r>
              <a:rPr lang="nb-NO" dirty="0"/>
              <a:t>Innehar over halvparten av alle norske seniorrekorder</a:t>
            </a:r>
          </a:p>
          <a:p>
            <a:r>
              <a:rPr lang="nb-NO" dirty="0"/>
              <a:t>Kultur går i arv, opplegg utvikles kontinuerlig</a:t>
            </a:r>
          </a:p>
          <a:p>
            <a:r>
              <a:rPr lang="nb-NO" dirty="0"/>
              <a:t>Bør brukes mer nedover mot andre grupper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365DEF-222E-229E-AE0E-3C5FD48A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029" y="511629"/>
            <a:ext cx="4702628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B39570-1C7B-AF45-316B-41A8479B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Bredde: T &amp; Speed up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F1D1A1-2572-5A5C-078F-AC29B8242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Ca. 2012: deling konkurransespor og breddespor</a:t>
            </a:r>
          </a:p>
          <a:p>
            <a:r>
              <a:rPr lang="nb-NO" dirty="0"/>
              <a:t>Lavterskel</a:t>
            </a:r>
          </a:p>
          <a:p>
            <a:r>
              <a:rPr lang="nb-NO" dirty="0"/>
              <a:t>Kvalitativt tilbud med svømmetrening uten nødvendigvis å konkurrere</a:t>
            </a:r>
          </a:p>
          <a:p>
            <a:r>
              <a:rPr lang="nb-NO" dirty="0"/>
              <a:t>Inndeles etter nivå, ikke alder</a:t>
            </a:r>
          </a:p>
        </p:txBody>
      </p:sp>
    </p:spTree>
    <p:extLst>
      <p:ext uri="{BB962C8B-B14F-4D97-AF65-F5344CB8AC3E}">
        <p14:creationId xmlns:p14="http://schemas.microsoft.com/office/powerpoint/2010/main" val="320351288"/>
      </p:ext>
    </p:extLst>
  </p:cSld>
  <p:clrMapOvr>
    <a:masterClrMapping/>
  </p:clrMapOvr>
</p:sld>
</file>

<file path=ppt/theme/theme1.xml><?xml version="1.0" encoding="utf-8"?>
<a:theme xmlns:a="http://schemas.openxmlformats.org/drawingml/2006/main" name="Kort">
  <a:themeElements>
    <a:clrScheme name="Kort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Kort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r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2E60E16-991E-0E47-964D-0DC9F13AF58F}">
  <we:reference id="wa200000113" version="1.0.0.0" store="nb-NO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{98CE1BC1-4E44-2C40-B905-6B29EBF4920A}tf10001071</Template>
  <TotalTime>5900</TotalTime>
  <Words>941</Words>
  <Application>Microsoft Macintosh PowerPoint</Application>
  <PresentationFormat>Widescreen</PresentationFormat>
  <Paragraphs>162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Gill Sans MT</vt:lpstr>
      <vt:lpstr>Impact</vt:lpstr>
      <vt:lpstr>Times New Roman</vt:lpstr>
      <vt:lpstr>Kort</vt:lpstr>
      <vt:lpstr>Sportslig plan</vt:lpstr>
      <vt:lpstr>Mål</vt:lpstr>
      <vt:lpstr>3.2 Delmål: </vt:lpstr>
      <vt:lpstr>3.3 Konsekvenser av målsetning:</vt:lpstr>
      <vt:lpstr>Strategi</vt:lpstr>
      <vt:lpstr>Utviklingstrapp</vt:lpstr>
      <vt:lpstr>PowerPoint-presentasjon</vt:lpstr>
      <vt:lpstr>Elite</vt:lpstr>
      <vt:lpstr>Bredde: T &amp; Speed up</vt:lpstr>
      <vt:lpstr>Para</vt:lpstr>
      <vt:lpstr>Jente-/ungdomsprosjekt</vt:lpstr>
      <vt:lpstr>Krav/opprykk</vt:lpstr>
      <vt:lpstr>Eksempel  gruppe: UM</vt:lpstr>
      <vt:lpstr>Gruppehåndbok/manual</vt:lpstr>
      <vt:lpstr>Annet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Sondre Solberg</dc:creator>
  <cp:lastModifiedBy>Sondre Solberg</cp:lastModifiedBy>
  <cp:revision>20</cp:revision>
  <dcterms:created xsi:type="dcterms:W3CDTF">2022-02-14T20:54:09Z</dcterms:created>
  <dcterms:modified xsi:type="dcterms:W3CDTF">2022-04-26T14:14:22Z</dcterms:modified>
</cp:coreProperties>
</file>